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9" r:id="rId5"/>
    <p:sldId id="260" r:id="rId6"/>
    <p:sldId id="261" r:id="rId7"/>
    <p:sldId id="263" r:id="rId8"/>
    <p:sldId id="283" r:id="rId9"/>
    <p:sldId id="280" r:id="rId10"/>
    <p:sldId id="279" r:id="rId11"/>
    <p:sldId id="278" r:id="rId12"/>
    <p:sldId id="274" r:id="rId13"/>
    <p:sldId id="276" r:id="rId14"/>
    <p:sldId id="275" r:id="rId15"/>
    <p:sldId id="281" r:id="rId16"/>
    <p:sldId id="28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42596" autoAdjust="0"/>
    <p:restoredTop sz="94660"/>
  </p:normalViewPr>
  <p:slideViewPr>
    <p:cSldViewPr>
      <p:cViewPr varScale="1">
        <p:scale>
          <a:sx n="75" d="100"/>
          <a:sy n="75" d="100"/>
        </p:scale>
        <p:origin x="3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2156F0-CFC6-410F-BF7E-5EBEC6566C9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210337-E17F-44D7-8012-F379037278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8575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Для дистанционного </a:t>
            </a:r>
            <a:r>
              <a:rPr lang="ru-RU" sz="2400" b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обучения.</a:t>
            </a:r>
            <a:br>
              <a:rPr lang="ru-RU" sz="2400" b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</a:br>
            <a:r>
              <a:rPr lang="ru-RU" sz="2400" b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Тема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урока: «Техника выполнения штрафного броска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 корзину»</a:t>
            </a:r>
            <a:endParaRPr lang="ru-RU" sz="2400" dirty="0">
              <a:solidFill>
                <a:srgbClr val="002060"/>
              </a:solidFill>
              <a:effectLst/>
              <a:latin typeface="Times New Roman"/>
              <a:ea typeface="Times New Roman"/>
              <a:cs typeface="Lucida Sans Unicode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51520" y="3645024"/>
            <a:ext cx="8712968" cy="1656184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Актуальность </a:t>
            </a:r>
            <a:r>
              <a:rPr lang="ru-RU" sz="1600" dirty="0" smtClean="0"/>
              <a:t>темы урока из раздела «Баскетбол».</a:t>
            </a:r>
          </a:p>
          <a:p>
            <a:pPr marL="0" indent="0" algn="ctr">
              <a:buNone/>
            </a:pPr>
            <a:r>
              <a:rPr lang="ru-RU" sz="1600" dirty="0" smtClean="0"/>
              <a:t>Чтобы хорошо играть в баскетбол, надо владеть всеми техническими приемами, но если выделить главный, то конечно </a:t>
            </a:r>
            <a:r>
              <a:rPr lang="ru-RU" sz="1600" b="1" dirty="0" smtClean="0">
                <a:solidFill>
                  <a:srgbClr val="C00000"/>
                </a:solidFill>
              </a:rPr>
              <a:t>броски</a:t>
            </a:r>
            <a:r>
              <a:rPr lang="ru-RU" sz="1600" dirty="0" smtClean="0"/>
              <a:t>, так как без результативных бросков нельзя победить команду соперника, в том числе </a:t>
            </a:r>
            <a:r>
              <a:rPr lang="ru-RU" sz="1600" b="1" dirty="0" smtClean="0">
                <a:solidFill>
                  <a:srgbClr val="C00000"/>
                </a:solidFill>
              </a:rPr>
              <a:t>штрафные броски</a:t>
            </a:r>
            <a:r>
              <a:rPr lang="ru-RU" sz="1600" dirty="0" smtClean="0"/>
              <a:t>-наказание за техническую ошибку или персональную ошибку</a:t>
            </a:r>
          </a:p>
          <a:p>
            <a:pPr>
              <a:buAutoNum type="arabicPeriod"/>
            </a:pP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668" y="1484784"/>
            <a:ext cx="2304256" cy="194421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7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08911" cy="9361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Подводящие упражнения на точность броска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88640"/>
            <a:ext cx="7560839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3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48680"/>
            <a:ext cx="3346704" cy="639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Подводящие упражнения для броска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24" y="1484785"/>
            <a:ext cx="3797359" cy="315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7302" y="548680"/>
            <a:ext cx="3346704" cy="82260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Выпуск мяча в направлении корзины, ноги согнуты в коленях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1484784"/>
            <a:ext cx="3672407" cy="315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496943" cy="129614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Штрафной бросок мяча двумя руками от груди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568951" cy="10801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Бросок мяча одной рукой от плеча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692696"/>
            <a:ext cx="468052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9"/>
          <p:cNvSpPr>
            <a:spLocks noGrp="1"/>
          </p:cNvSpPr>
          <p:nvPr>
            <p:ph sz="quarter" idx="14"/>
          </p:nvPr>
        </p:nvSpPr>
        <p:spPr>
          <a:xfrm>
            <a:off x="5004048" y="731520"/>
            <a:ext cx="3888432" cy="41376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Одна рука убирается с мяча, а вторая направляет мяч в корзину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 корзину будет направлена только одна рука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Выход под щит для борьбы за отскок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712967" cy="10801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Бросок мяча сверху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196752"/>
            <a:ext cx="440002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07504" y="260649"/>
            <a:ext cx="8928992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При выносе мяча вверх удерживаем мяч обеими руками почти до самого момента броска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320480" cy="367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79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Работа в парах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5700" y="1516261"/>
            <a:ext cx="3348038" cy="25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1515269"/>
            <a:ext cx="3346450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08911" cy="12241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Бросок мяча одной рукой сверху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5" cy="129614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Штрафные броски в корзину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916832"/>
            <a:ext cx="424847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392488" cy="331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1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5949280"/>
            <a:ext cx="8280919" cy="7920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Учебная игра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8208912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7 мин.</a:t>
            </a: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Способствует развитию, усвоению и совершенствованию техники и тактики игры 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17646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32048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4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085184"/>
            <a:ext cx="7992887" cy="12241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Заключительный этап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390197"/>
              </p:ext>
            </p:extLst>
          </p:nvPr>
        </p:nvGraphicFramePr>
        <p:xfrm>
          <a:off x="611559" y="260649"/>
          <a:ext cx="8280920" cy="38464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8035"/>
                <a:gridCol w="2669967"/>
                <a:gridCol w="798637"/>
                <a:gridCol w="1967742"/>
                <a:gridCol w="2116539"/>
              </a:tblGrid>
              <a:tr h="1834764"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III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Рефлексивный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Анализ оптимальности путей решения задач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 мин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Регулятивные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самостоятельно осознавать  причины своего успеха или неуспеха и находить способы выхода из ситуации неуспеха.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Психологическая разгрузка при выполнении упражнений за учителем «Мы вместе!»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628">
                <a:tc>
                  <a:txBody>
                    <a:bodyPr/>
                    <a:lstStyle/>
                    <a:p>
                      <a:pPr marR="635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1. Рефлексия. Подведение итогов.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2. Организованный уход из зала.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aseline="300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Указать на ошибки. Выяснить, что понравилось на уроке, что можно исправить. Выделить ребят, которые хорошо справлялись с заданиями. Похвалить всех за работу.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Домашнее задание: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Смотреть чемпионаты по баскетболу на канале « Мачт ТВ»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09663" y="1851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12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58417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           Цель: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 </a:t>
            </a:r>
            <a:b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Lucida Sans Unicode"/>
              </a:rPr>
              <a:t>Обучение элементам техники выполнения результативных штрафных бросков в корзину</a:t>
            </a:r>
            <a:endParaRPr lang="ru-RU" sz="2400" dirty="0">
              <a:solidFill>
                <a:srgbClr val="002060"/>
              </a:solidFill>
              <a:effectLst/>
              <a:latin typeface="Times New Roman"/>
              <a:ea typeface="Times New Roman"/>
              <a:cs typeface="Lucida Sans Unicode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384376" cy="348851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3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208823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0" lvl="0" indent="0" algn="l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Задачи: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 </a:t>
            </a:r>
            <a:b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 1. Обучение техники выполнения точного броска в корзину</a:t>
            </a:r>
            <a:b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 2. Развитие координации, прыгучести, быстроты</a:t>
            </a:r>
            <a:b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 3. Воспитание самостоятельности, активности, чувства товарищества.</a:t>
            </a:r>
            <a:r>
              <a:rPr lang="ru-RU" sz="2400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002060"/>
                </a:solidFill>
                <a:ea typeface="+mn-ea"/>
                <a:cs typeface="+mn-cs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2420888"/>
            <a:ext cx="4104456" cy="390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3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Lucida Sans Unicode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  <a:cs typeface="Lucida Sans Unicode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  <a:cs typeface="Lucida Sans Unicode"/>
              </a:rPr>
              <a:t>Тип занятия: </a:t>
            </a:r>
            <a:b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  <a:cs typeface="Lucida Sans Unicode"/>
              </a:rPr>
              <a:t>Обучающий</a:t>
            </a:r>
            <a:b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  <a:cs typeface="Lucida Sans Unicode"/>
              </a:rPr>
            </a:b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908720"/>
            <a:ext cx="3528392" cy="3096343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Метод проведения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90062"/>
            <a:ext cx="37444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групповой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индивидуальный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поточный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игровой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271" y="1196752"/>
            <a:ext cx="3791543" cy="339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8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86409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Этапы урока</a:t>
            </a:r>
            <a:endParaRPr lang="ru-RU" sz="44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122958"/>
              </p:ext>
            </p:extLst>
          </p:nvPr>
        </p:nvGraphicFramePr>
        <p:xfrm>
          <a:off x="395537" y="1124743"/>
          <a:ext cx="8496943" cy="324036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71059"/>
                <a:gridCol w="2417902"/>
                <a:gridCol w="753668"/>
                <a:gridCol w="2233782"/>
                <a:gridCol w="1620532"/>
              </a:tblGrid>
              <a:tr h="558595"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Часть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урока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Содержание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Время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Организационно-методические указания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УУД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2"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14"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Этапы урока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u="sng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Мотивационный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Сформировать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 учащихся потребность в овладении учебным материалом. Показать важность личных и групповых результатов.</a:t>
                      </a:r>
                    </a:p>
                    <a:p>
                      <a:pPr marR="635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2-3 мин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Действие учителя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Приветствие.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и объяснение основных этапов урока,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цели и задачи урока, психологическая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учащихся и настрой  к работе (в спокойной, уверенной манере)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Мотивация деятельности учащихся на достижение результатов и честный соревновательный процесс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Личностные: </a:t>
                      </a:r>
                      <a:r>
                        <a:rPr lang="ru-RU" sz="12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становление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связи между целью учебной деятельности и ее мотивом.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Коммуникативные: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планирование учебного сотрудничества с учителем и сверстниками.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629388"/>
              </p:ext>
            </p:extLst>
          </p:nvPr>
        </p:nvGraphicFramePr>
        <p:xfrm>
          <a:off x="467544" y="4653136"/>
          <a:ext cx="8424936" cy="20162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68152"/>
                <a:gridCol w="2448272"/>
                <a:gridCol w="792088"/>
                <a:gridCol w="2160240"/>
                <a:gridCol w="1656184"/>
              </a:tblGrid>
              <a:tr h="2016224">
                <a:tc>
                  <a:txBody>
                    <a:bodyPr/>
                    <a:lstStyle/>
                    <a:p>
                      <a:pPr marR="635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Техника безопасности.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Обратить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внимание на спортивную форму, обувь учащихся.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Познавательные–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формулирование проблемы и  выбор наиболее эффективных способов решения задач; </a:t>
                      </a: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Регулятивные: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составление плана и последовательности действий;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1800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  <a:effectLst>
            <a:reflection blurRad="6350" stA="50000" endA="300" endPos="55500" dist="101600" dir="5400000" sy="-100000" algn="bl" rotWithShape="0"/>
          </a:effectLst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Подготовительный этап урока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Общеразвивающие упражнения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«Беговые  </a:t>
            </a:r>
            <a:r>
              <a:rPr lang="ru-RU" sz="2400" dirty="0">
                <a:solidFill>
                  <a:srgbClr val="002060"/>
                </a:solidFill>
              </a:rPr>
              <a:t>упражнения и </a:t>
            </a:r>
            <a:r>
              <a:rPr lang="ru-RU" sz="2400" dirty="0" smtClean="0">
                <a:solidFill>
                  <a:srgbClr val="002060"/>
                </a:solidFill>
              </a:rPr>
              <a:t>упражнения с </a:t>
            </a:r>
            <a:r>
              <a:rPr lang="ru-RU" sz="2400" dirty="0">
                <a:solidFill>
                  <a:srgbClr val="002060"/>
                </a:solidFill>
              </a:rPr>
              <a:t>мячом на быстроту  и </a:t>
            </a:r>
            <a:r>
              <a:rPr lang="ru-RU" sz="2400" dirty="0" smtClean="0">
                <a:solidFill>
                  <a:srgbClr val="002060"/>
                </a:solidFill>
              </a:rPr>
              <a:t>прыгучесть»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914610"/>
              </p:ext>
            </p:extLst>
          </p:nvPr>
        </p:nvGraphicFramePr>
        <p:xfrm>
          <a:off x="467544" y="2348880"/>
          <a:ext cx="8352928" cy="41764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74592"/>
                <a:gridCol w="896021"/>
                <a:gridCol w="4582315"/>
              </a:tblGrid>
              <a:tr h="4176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Ведение мяча на месте: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а) правой, вынос рук вверх для имитации броска 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б) левой, вынос рук вверх для имитации броска;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в) 2 ведения правой, перевод с ударом об пол в левую, вынос рук вверх для  имитации броска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4 мин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Упражнения выполнять в стойке баскетболиста.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Во время выполнения имитации броска следить за правильным расположением рук на мяче.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9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3681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Подготовительный этап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Подводящие упражнения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 «Ловля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и передача мяча двумя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Lucida Sans Unicode"/>
              </a:rPr>
              <a:t>руками»</a:t>
            </a:r>
            <a:endParaRPr lang="ru-RU" sz="2800" dirty="0">
              <a:solidFill>
                <a:srgbClr val="002060"/>
              </a:solidFill>
              <a:effectLst/>
              <a:latin typeface="Times New Roman"/>
              <a:ea typeface="Times New Roman"/>
              <a:cs typeface="Lucida Sans Unicode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37367"/>
              </p:ext>
            </p:extLst>
          </p:nvPr>
        </p:nvGraphicFramePr>
        <p:xfrm>
          <a:off x="323528" y="1700808"/>
          <a:ext cx="8640960" cy="475252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466"/>
                <a:gridCol w="1049026"/>
                <a:gridCol w="4283468"/>
              </a:tblGrid>
              <a:tr h="4752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Ловля и передача мяча двумя руками: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а) от груди в стенку;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б) в пол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– стенку.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3 мин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 раза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 раза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До стены: 2 метра. Класс разделить на несколько групп по 2 человека в каждой. Первые номера по команде начинают выполнять задание, вторые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считают.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Смена через 20 секунд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</a:rPr>
                        <a:t/>
                      </a:r>
                      <a:br>
                        <a:rPr lang="ru-RU" sz="1000" dirty="0">
                          <a:effectLst/>
                          <a:latin typeface="Times New Roman"/>
                        </a:rPr>
                      </a:b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      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          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Упражнение выполняется на скорость.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     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ученики                         мяч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Упражнение выполняется на скорость.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116"/>
            <a:ext cx="1905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434" y="3409147"/>
            <a:ext cx="4476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811" y="3408954"/>
            <a:ext cx="4762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25" y="3722304"/>
            <a:ext cx="3048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4" y="3656460"/>
            <a:ext cx="866775" cy="3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308" y="4532694"/>
            <a:ext cx="390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358" y="4518714"/>
            <a:ext cx="3714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4904169"/>
            <a:ext cx="29527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581" y="5036782"/>
            <a:ext cx="5143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191" y="5041370"/>
            <a:ext cx="5143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391" y="4737300"/>
            <a:ext cx="3048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50" y="4548325"/>
            <a:ext cx="10191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62" y="5307637"/>
            <a:ext cx="5429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78" y="5261664"/>
            <a:ext cx="5429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39" y="5004182"/>
            <a:ext cx="1905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1045" y="5705438"/>
            <a:ext cx="15144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424936" cy="41618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5" y="404665"/>
            <a:ext cx="8424936" cy="10801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8575">
            <a:solidFill>
              <a:srgbClr val="C00000"/>
            </a:solidFill>
          </a:ln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Основная часть урока</a:t>
            </a: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876991"/>
              </p:ext>
            </p:extLst>
          </p:nvPr>
        </p:nvGraphicFramePr>
        <p:xfrm>
          <a:off x="467544" y="1916832"/>
          <a:ext cx="8496945" cy="44644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57640"/>
                <a:gridCol w="2629006"/>
                <a:gridCol w="819470"/>
                <a:gridCol w="1814209"/>
                <a:gridCol w="2376620"/>
              </a:tblGrid>
              <a:tr h="4464495">
                <a:tc>
                  <a:txBody>
                    <a:bodyPr/>
                    <a:lstStyle/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II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56658" marR="56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u="sng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Исполнительский</a:t>
                      </a:r>
                      <a:endParaRPr lang="ru-RU" sz="2000" b="1" i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Реализация плана действий по логической карте-схеме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56658" marR="56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минут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56658" marR="56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Наблюдает за </a:t>
                      </a:r>
                      <a:r>
                        <a:rPr lang="ru-RU" sz="1400" spc="-6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умениями самообучаться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консультирует.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56658" marR="56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самостоятельно создавать алгоритм деятельности при решении проблем различного характера.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Регулятивные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саморегуляция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как способность к мобилизации сил и энергии; способность к волевому усилию и к преодолению препятствий.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прогнозирование – предвосхищение результата и уровня усвоения его. </a:t>
                      </a: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Коммуникативные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: управление поведением партнера – контроль, коррекция, оценка действий партнера;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Lucida Sans Unicode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Lucida Sans Unicode"/>
                      </a:endParaRPr>
                    </a:p>
                  </a:txBody>
                  <a:tcPr marL="56658" marR="56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21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1584176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Исходное положение, мяч примерно на уровне груди, без напряжения, но прочно охвачен пальцами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4040188" cy="3246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7302" y="620688"/>
            <a:ext cx="3346704" cy="750594"/>
          </a:xfrm>
          <a:ln w="28575">
            <a:solidFill>
              <a:srgbClr val="C00000"/>
            </a:solidFill>
          </a:ln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Работа в парах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Примечание: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Ладони не должны касаться мяча;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Взгляд в направлении  цели;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Ноги согнуты в коленях;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0312" y="4372168"/>
            <a:ext cx="925488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9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465</TotalTime>
  <Words>564</Words>
  <Application>Microsoft Office PowerPoint</Application>
  <PresentationFormat>Экран (4:3)</PresentationFormat>
  <Paragraphs>134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Georgia</vt:lpstr>
      <vt:lpstr>Lucida Sans Unicode</vt:lpstr>
      <vt:lpstr>Times New Roman</vt:lpstr>
      <vt:lpstr>Trebuchet MS</vt:lpstr>
      <vt:lpstr>Воздушный поток</vt:lpstr>
      <vt:lpstr>Для дистанционного обучения. Тема урока: «Техника выполнения штрафного броска в корзину»</vt:lpstr>
      <vt:lpstr>           Цель:  Обучение элементам техники выполнения результативных штрафных бросков в корзину</vt:lpstr>
      <vt:lpstr>Задачи:   1. Обучение техники выполнения точного броска в корзину  2. Развитие координации, прыгучести, быстроты  3. Воспитание самостоятельности, активности, чувства товарищества. </vt:lpstr>
      <vt:lpstr> </vt:lpstr>
      <vt:lpstr>Этапы урока</vt:lpstr>
      <vt:lpstr>Подготовительный этап урока  Общеразвивающие упражнения  «Беговые  упражнения и упражнения с мячом на быстроту  и прыгучесть»</vt:lpstr>
      <vt:lpstr>Подготовительный этап Подводящие упражнения  «Ловля и передача мяча двумя руками»</vt:lpstr>
      <vt:lpstr>Основная часть урока</vt:lpstr>
      <vt:lpstr>Презентация PowerPoint</vt:lpstr>
      <vt:lpstr>Подводящие упражнения на точность броска</vt:lpstr>
      <vt:lpstr>Штрафной бросок мяча двумя руками от груди</vt:lpstr>
      <vt:lpstr>Бросок мяча одной рукой от плеча </vt:lpstr>
      <vt:lpstr>Бросок мяча сверху</vt:lpstr>
      <vt:lpstr>Бросок мяча одной рукой сверху</vt:lpstr>
      <vt:lpstr>Штрафные броски в корзину</vt:lpstr>
      <vt:lpstr>Учебная игра</vt:lpstr>
      <vt:lpstr>Заключительный этап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Леонтьев А.А.</dc:creator>
  <cp:lastModifiedBy>ПК</cp:lastModifiedBy>
  <cp:revision>155</cp:revision>
  <dcterms:created xsi:type="dcterms:W3CDTF">2019-10-26T09:59:59Z</dcterms:created>
  <dcterms:modified xsi:type="dcterms:W3CDTF">2020-07-27T05:46:53Z</dcterms:modified>
</cp:coreProperties>
</file>